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61" r:id="rId3"/>
    <p:sldId id="263" r:id="rId4"/>
    <p:sldId id="264" r:id="rId5"/>
    <p:sldId id="299" r:id="rId6"/>
    <p:sldId id="308" r:id="rId7"/>
    <p:sldId id="316" r:id="rId8"/>
    <p:sldId id="310" r:id="rId9"/>
    <p:sldId id="285" r:id="rId10"/>
  </p:sldIdLst>
  <p:sldSz cx="18288000" cy="10287000"/>
  <p:notesSz cx="6858000" cy="9144000"/>
  <p:embeddedFontLst>
    <p:embeddedFont>
      <p:font typeface="Abadi" panose="020B0604020104020204" pitchFamily="34" charset="0"/>
      <p:regular r:id="rId12"/>
    </p:embeddedFont>
    <p:embeddedFont>
      <p:font typeface="Bebas Neue Bold" panose="020B0604020202020204" charset="0"/>
      <p:regular r:id="rId13"/>
    </p:embeddedFont>
    <p:embeddedFont>
      <p:font typeface="Codec Pro" panose="020B0604020202020204" charset="0"/>
      <p:regular r:id="rId14"/>
    </p:embeddedFont>
    <p:embeddedFont>
      <p:font typeface="Codec Pro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D9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22" autoAdjust="0"/>
  </p:normalViewPr>
  <p:slideViewPr>
    <p:cSldViewPr>
      <p:cViewPr varScale="1">
        <p:scale>
          <a:sx n="52" d="100"/>
          <a:sy n="52" d="100"/>
        </p:scale>
        <p:origin x="802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hdphoto1.wdp>
</file>

<file path=ppt/media/hdphoto2.wdp>
</file>

<file path=ppt/media/hdphoto3.wdp>
</file>

<file path=ppt/media/image1.jpeg>
</file>

<file path=ppt/media/image10.png>
</file>

<file path=ppt/media/image11.jpg>
</file>

<file path=ppt/media/image12.pn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B071E0-DB25-41A2-AA99-7A2A222D63CE}" type="datetimeFigureOut">
              <a:rPr lang="en-US" smtClean="0"/>
              <a:t>04/30/2024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EDD76C-DB51-425F-8860-A5AC64E3B0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800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DD76C-DB51-425F-8860-A5AC64E3B04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898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DD76C-DB51-425F-8860-A5AC64E3B04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5802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DD76C-DB51-425F-8860-A5AC64E3B04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180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04/30/2024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04/30/2024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14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3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microsoft.com/office/2007/relationships/hdphoto" Target="../media/hdphoto2.wdp"/><Relationship Id="rId5" Type="http://schemas.openxmlformats.org/officeDocument/2006/relationships/image" Target="../media/image8.jpg"/><Relationship Id="rId10" Type="http://schemas.openxmlformats.org/officeDocument/2006/relationships/image" Target="../media/image12.png"/><Relationship Id="rId4" Type="http://schemas.openxmlformats.org/officeDocument/2006/relationships/image" Target="../media/image7.png"/><Relationship Id="rId9" Type="http://schemas.openxmlformats.org/officeDocument/2006/relationships/image" Target="../media/image11.jpg"/><Relationship Id="rId1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2B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00029" y="-1085853"/>
            <a:ext cx="18688059" cy="12458706"/>
          </a:xfrm>
          <a:custGeom>
            <a:avLst/>
            <a:gdLst/>
            <a:ahLst/>
            <a:cxnLst/>
            <a:rect l="l" t="t" r="r" b="b"/>
            <a:pathLst>
              <a:path w="18688059" h="12458706">
                <a:moveTo>
                  <a:pt x="0" y="0"/>
                </a:moveTo>
                <a:lnTo>
                  <a:pt x="18688058" y="0"/>
                </a:lnTo>
                <a:lnTo>
                  <a:pt x="18688058" y="12458706"/>
                </a:lnTo>
                <a:lnTo>
                  <a:pt x="0" y="124587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5A02A08-9D63-30D3-A6B0-7AC240861CC0}"/>
              </a:ext>
            </a:extLst>
          </p:cNvPr>
          <p:cNvSpPr/>
          <p:nvPr/>
        </p:nvSpPr>
        <p:spPr>
          <a:xfrm>
            <a:off x="1033616" y="4746066"/>
            <a:ext cx="9786784" cy="1692834"/>
          </a:xfrm>
          <a:prstGeom prst="roundRect">
            <a:avLst/>
          </a:prstGeom>
          <a:solidFill>
            <a:srgbClr val="8ED94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0CE9395-7229-CA5A-1289-8A19AC064609}"/>
              </a:ext>
            </a:extLst>
          </p:cNvPr>
          <p:cNvSpPr/>
          <p:nvPr/>
        </p:nvSpPr>
        <p:spPr>
          <a:xfrm>
            <a:off x="1033616" y="5905500"/>
            <a:ext cx="10384638" cy="2226234"/>
          </a:xfrm>
          <a:prstGeom prst="roundRect">
            <a:avLst/>
          </a:prstGeom>
          <a:solidFill>
            <a:srgbClr val="8ED94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E6A2766-3E6D-12BD-B914-D9F9A4DBEE27}"/>
              </a:ext>
            </a:extLst>
          </p:cNvPr>
          <p:cNvSpPr/>
          <p:nvPr/>
        </p:nvSpPr>
        <p:spPr>
          <a:xfrm>
            <a:off x="1033616" y="7125095"/>
            <a:ext cx="7145346" cy="2713233"/>
          </a:xfrm>
          <a:prstGeom prst="roundRect">
            <a:avLst/>
          </a:prstGeom>
          <a:solidFill>
            <a:srgbClr val="8ED94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195157" y="937911"/>
            <a:ext cx="17242654" cy="8932990"/>
            <a:chOff x="0" y="0"/>
            <a:chExt cx="22990206" cy="11910653"/>
          </a:xfrm>
        </p:grpSpPr>
        <p:sp>
          <p:nvSpPr>
            <p:cNvPr id="4" name="TextBox 4"/>
            <p:cNvSpPr txBox="1"/>
            <p:nvPr/>
          </p:nvSpPr>
          <p:spPr>
            <a:xfrm>
              <a:off x="0" y="5396049"/>
              <a:ext cx="13846184" cy="65146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2657"/>
                </a:lnSpc>
              </a:pPr>
              <a:r>
                <a:rPr lang="en-US" sz="14064" dirty="0">
                  <a:solidFill>
                    <a:srgbClr val="F4F4F4"/>
                  </a:solidFill>
                  <a:latin typeface="Bebas Neue Bold"/>
                </a:rPr>
                <a:t>Model hijacking Exploitation and mitigation</a:t>
              </a:r>
            </a:p>
          </p:txBody>
        </p:sp>
        <p:sp>
          <p:nvSpPr>
            <p:cNvPr id="5" name="Freeform 5"/>
            <p:cNvSpPr/>
            <p:nvPr/>
          </p:nvSpPr>
          <p:spPr>
            <a:xfrm flipH="1">
              <a:off x="10324267" y="0"/>
              <a:ext cx="12665939" cy="8443959"/>
            </a:xfrm>
            <a:custGeom>
              <a:avLst/>
              <a:gdLst/>
              <a:ahLst/>
              <a:cxnLst/>
              <a:rect l="l" t="t" r="r" b="b"/>
              <a:pathLst>
                <a:path w="12665939" h="8443959">
                  <a:moveTo>
                    <a:pt x="12665939" y="0"/>
                  </a:moveTo>
                  <a:lnTo>
                    <a:pt x="0" y="0"/>
                  </a:lnTo>
                  <a:lnTo>
                    <a:pt x="0" y="8443959"/>
                  </a:lnTo>
                  <a:lnTo>
                    <a:pt x="12665939" y="8443959"/>
                  </a:lnTo>
                  <a:lnTo>
                    <a:pt x="12665939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5396049"/>
              <a:ext cx="13846184" cy="24480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2657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9773064"/>
            <a:ext cx="4756547" cy="528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20"/>
              </a:lnSpc>
              <a:spcBef>
                <a:spcPct val="0"/>
              </a:spcBef>
            </a:pPr>
            <a:r>
              <a:rPr lang="en-US" sz="2800">
                <a:solidFill>
                  <a:srgbClr val="F4F4F4"/>
                </a:solidFill>
                <a:latin typeface="Codec Pro Bold"/>
              </a:rPr>
              <a:t>Presented by CHEW ZI YING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11E3D6E-3408-B6F9-C9DD-0922FD995F71}"/>
              </a:ext>
            </a:extLst>
          </p:cNvPr>
          <p:cNvSpPr/>
          <p:nvPr/>
        </p:nvSpPr>
        <p:spPr>
          <a:xfrm>
            <a:off x="8096529" y="8124114"/>
            <a:ext cx="341792" cy="311766"/>
          </a:xfrm>
          <a:custGeom>
            <a:avLst/>
            <a:gdLst>
              <a:gd name="connsiteX0" fmla="*/ 316230 w 316230"/>
              <a:gd name="connsiteY0" fmla="*/ 3810 h 198120"/>
              <a:gd name="connsiteX1" fmla="*/ 316230 w 316230"/>
              <a:gd name="connsiteY1" fmla="*/ 3810 h 198120"/>
              <a:gd name="connsiteX2" fmla="*/ 266700 w 316230"/>
              <a:gd name="connsiteY2" fmla="*/ 11430 h 198120"/>
              <a:gd name="connsiteX3" fmla="*/ 228600 w 316230"/>
              <a:gd name="connsiteY3" fmla="*/ 22860 h 198120"/>
              <a:gd name="connsiteX4" fmla="*/ 213360 w 316230"/>
              <a:gd name="connsiteY4" fmla="*/ 34290 h 198120"/>
              <a:gd name="connsiteX5" fmla="*/ 194310 w 316230"/>
              <a:gd name="connsiteY5" fmla="*/ 38100 h 198120"/>
              <a:gd name="connsiteX6" fmla="*/ 175260 w 316230"/>
              <a:gd name="connsiteY6" fmla="*/ 57150 h 198120"/>
              <a:gd name="connsiteX7" fmla="*/ 152400 w 316230"/>
              <a:gd name="connsiteY7" fmla="*/ 68580 h 198120"/>
              <a:gd name="connsiteX8" fmla="*/ 118110 w 316230"/>
              <a:gd name="connsiteY8" fmla="*/ 91440 h 198120"/>
              <a:gd name="connsiteX9" fmla="*/ 72390 w 316230"/>
              <a:gd name="connsiteY9" fmla="*/ 118110 h 198120"/>
              <a:gd name="connsiteX10" fmla="*/ 49530 w 316230"/>
              <a:gd name="connsiteY10" fmla="*/ 140970 h 198120"/>
              <a:gd name="connsiteX11" fmla="*/ 26670 w 316230"/>
              <a:gd name="connsiteY11" fmla="*/ 163830 h 198120"/>
              <a:gd name="connsiteX12" fmla="*/ 22860 w 316230"/>
              <a:gd name="connsiteY12" fmla="*/ 175260 h 198120"/>
              <a:gd name="connsiteX13" fmla="*/ 11430 w 316230"/>
              <a:gd name="connsiteY13" fmla="*/ 198120 h 198120"/>
              <a:gd name="connsiteX14" fmla="*/ 0 w 316230"/>
              <a:gd name="connsiteY14" fmla="*/ 0 h 198120"/>
              <a:gd name="connsiteX15" fmla="*/ 316230 w 316230"/>
              <a:gd name="connsiteY15" fmla="*/ 3810 h 198120"/>
              <a:gd name="connsiteX0" fmla="*/ 316230 w 316230"/>
              <a:gd name="connsiteY0" fmla="*/ 3810 h 198120"/>
              <a:gd name="connsiteX1" fmla="*/ 316230 w 316230"/>
              <a:gd name="connsiteY1" fmla="*/ 3810 h 198120"/>
              <a:gd name="connsiteX2" fmla="*/ 266700 w 316230"/>
              <a:gd name="connsiteY2" fmla="*/ 11430 h 198120"/>
              <a:gd name="connsiteX3" fmla="*/ 228600 w 316230"/>
              <a:gd name="connsiteY3" fmla="*/ 22860 h 198120"/>
              <a:gd name="connsiteX4" fmla="*/ 213360 w 316230"/>
              <a:gd name="connsiteY4" fmla="*/ 34290 h 198120"/>
              <a:gd name="connsiteX5" fmla="*/ 194310 w 316230"/>
              <a:gd name="connsiteY5" fmla="*/ 38100 h 198120"/>
              <a:gd name="connsiteX6" fmla="*/ 175260 w 316230"/>
              <a:gd name="connsiteY6" fmla="*/ 57150 h 198120"/>
              <a:gd name="connsiteX7" fmla="*/ 152400 w 316230"/>
              <a:gd name="connsiteY7" fmla="*/ 68580 h 198120"/>
              <a:gd name="connsiteX8" fmla="*/ 106680 w 316230"/>
              <a:gd name="connsiteY8" fmla="*/ 84177 h 198120"/>
              <a:gd name="connsiteX9" fmla="*/ 72390 w 316230"/>
              <a:gd name="connsiteY9" fmla="*/ 118110 h 198120"/>
              <a:gd name="connsiteX10" fmla="*/ 49530 w 316230"/>
              <a:gd name="connsiteY10" fmla="*/ 140970 h 198120"/>
              <a:gd name="connsiteX11" fmla="*/ 26670 w 316230"/>
              <a:gd name="connsiteY11" fmla="*/ 163830 h 198120"/>
              <a:gd name="connsiteX12" fmla="*/ 22860 w 316230"/>
              <a:gd name="connsiteY12" fmla="*/ 175260 h 198120"/>
              <a:gd name="connsiteX13" fmla="*/ 11430 w 316230"/>
              <a:gd name="connsiteY13" fmla="*/ 198120 h 198120"/>
              <a:gd name="connsiteX14" fmla="*/ 0 w 316230"/>
              <a:gd name="connsiteY14" fmla="*/ 0 h 198120"/>
              <a:gd name="connsiteX15" fmla="*/ 316230 w 316230"/>
              <a:gd name="connsiteY15" fmla="*/ 3810 h 198120"/>
              <a:gd name="connsiteX0" fmla="*/ 316230 w 316230"/>
              <a:gd name="connsiteY0" fmla="*/ 3810 h 198120"/>
              <a:gd name="connsiteX1" fmla="*/ 316230 w 316230"/>
              <a:gd name="connsiteY1" fmla="*/ 3810 h 198120"/>
              <a:gd name="connsiteX2" fmla="*/ 266700 w 316230"/>
              <a:gd name="connsiteY2" fmla="*/ 11430 h 198120"/>
              <a:gd name="connsiteX3" fmla="*/ 228600 w 316230"/>
              <a:gd name="connsiteY3" fmla="*/ 22860 h 198120"/>
              <a:gd name="connsiteX4" fmla="*/ 213360 w 316230"/>
              <a:gd name="connsiteY4" fmla="*/ 34290 h 198120"/>
              <a:gd name="connsiteX5" fmla="*/ 194310 w 316230"/>
              <a:gd name="connsiteY5" fmla="*/ 38100 h 198120"/>
              <a:gd name="connsiteX6" fmla="*/ 175260 w 316230"/>
              <a:gd name="connsiteY6" fmla="*/ 57150 h 198120"/>
              <a:gd name="connsiteX7" fmla="*/ 144780 w 316230"/>
              <a:gd name="connsiteY7" fmla="*/ 61317 h 198120"/>
              <a:gd name="connsiteX8" fmla="*/ 106680 w 316230"/>
              <a:gd name="connsiteY8" fmla="*/ 84177 h 198120"/>
              <a:gd name="connsiteX9" fmla="*/ 72390 w 316230"/>
              <a:gd name="connsiteY9" fmla="*/ 118110 h 198120"/>
              <a:gd name="connsiteX10" fmla="*/ 49530 w 316230"/>
              <a:gd name="connsiteY10" fmla="*/ 140970 h 198120"/>
              <a:gd name="connsiteX11" fmla="*/ 26670 w 316230"/>
              <a:gd name="connsiteY11" fmla="*/ 163830 h 198120"/>
              <a:gd name="connsiteX12" fmla="*/ 22860 w 316230"/>
              <a:gd name="connsiteY12" fmla="*/ 175260 h 198120"/>
              <a:gd name="connsiteX13" fmla="*/ 11430 w 316230"/>
              <a:gd name="connsiteY13" fmla="*/ 198120 h 198120"/>
              <a:gd name="connsiteX14" fmla="*/ 0 w 316230"/>
              <a:gd name="connsiteY14" fmla="*/ 0 h 198120"/>
              <a:gd name="connsiteX15" fmla="*/ 316230 w 316230"/>
              <a:gd name="connsiteY15" fmla="*/ 3810 h 198120"/>
              <a:gd name="connsiteX0" fmla="*/ 316230 w 316230"/>
              <a:gd name="connsiteY0" fmla="*/ 3810 h 198120"/>
              <a:gd name="connsiteX1" fmla="*/ 316230 w 316230"/>
              <a:gd name="connsiteY1" fmla="*/ 3810 h 198120"/>
              <a:gd name="connsiteX2" fmla="*/ 266700 w 316230"/>
              <a:gd name="connsiteY2" fmla="*/ 11430 h 198120"/>
              <a:gd name="connsiteX3" fmla="*/ 228600 w 316230"/>
              <a:gd name="connsiteY3" fmla="*/ 22860 h 198120"/>
              <a:gd name="connsiteX4" fmla="*/ 213360 w 316230"/>
              <a:gd name="connsiteY4" fmla="*/ 34290 h 198120"/>
              <a:gd name="connsiteX5" fmla="*/ 194310 w 316230"/>
              <a:gd name="connsiteY5" fmla="*/ 38100 h 198120"/>
              <a:gd name="connsiteX6" fmla="*/ 160020 w 316230"/>
              <a:gd name="connsiteY6" fmla="*/ 47466 h 198120"/>
              <a:gd name="connsiteX7" fmla="*/ 144780 w 316230"/>
              <a:gd name="connsiteY7" fmla="*/ 61317 h 198120"/>
              <a:gd name="connsiteX8" fmla="*/ 106680 w 316230"/>
              <a:gd name="connsiteY8" fmla="*/ 84177 h 198120"/>
              <a:gd name="connsiteX9" fmla="*/ 72390 w 316230"/>
              <a:gd name="connsiteY9" fmla="*/ 118110 h 198120"/>
              <a:gd name="connsiteX10" fmla="*/ 49530 w 316230"/>
              <a:gd name="connsiteY10" fmla="*/ 140970 h 198120"/>
              <a:gd name="connsiteX11" fmla="*/ 26670 w 316230"/>
              <a:gd name="connsiteY11" fmla="*/ 163830 h 198120"/>
              <a:gd name="connsiteX12" fmla="*/ 22860 w 316230"/>
              <a:gd name="connsiteY12" fmla="*/ 175260 h 198120"/>
              <a:gd name="connsiteX13" fmla="*/ 11430 w 316230"/>
              <a:gd name="connsiteY13" fmla="*/ 198120 h 198120"/>
              <a:gd name="connsiteX14" fmla="*/ 0 w 316230"/>
              <a:gd name="connsiteY14" fmla="*/ 0 h 198120"/>
              <a:gd name="connsiteX15" fmla="*/ 316230 w 316230"/>
              <a:gd name="connsiteY15" fmla="*/ 3810 h 198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16230" h="198120">
                <a:moveTo>
                  <a:pt x="316230" y="3810"/>
                </a:moveTo>
                <a:lnTo>
                  <a:pt x="316230" y="3810"/>
                </a:lnTo>
                <a:cubicBezTo>
                  <a:pt x="299720" y="6350"/>
                  <a:pt x="283080" y="8154"/>
                  <a:pt x="266700" y="11430"/>
                </a:cubicBezTo>
                <a:cubicBezTo>
                  <a:pt x="255796" y="13611"/>
                  <a:pt x="240276" y="18968"/>
                  <a:pt x="228600" y="22860"/>
                </a:cubicBezTo>
                <a:cubicBezTo>
                  <a:pt x="223520" y="26670"/>
                  <a:pt x="219163" y="31711"/>
                  <a:pt x="213360" y="34290"/>
                </a:cubicBezTo>
                <a:cubicBezTo>
                  <a:pt x="207442" y="36920"/>
                  <a:pt x="203200" y="35904"/>
                  <a:pt x="194310" y="38100"/>
                </a:cubicBezTo>
                <a:cubicBezTo>
                  <a:pt x="185420" y="40296"/>
                  <a:pt x="168275" y="43596"/>
                  <a:pt x="160020" y="47466"/>
                </a:cubicBezTo>
                <a:cubicBezTo>
                  <a:pt x="151765" y="51336"/>
                  <a:pt x="153670" y="55199"/>
                  <a:pt x="144780" y="61317"/>
                </a:cubicBezTo>
                <a:cubicBezTo>
                  <a:pt x="135890" y="67435"/>
                  <a:pt x="118745" y="74712"/>
                  <a:pt x="106680" y="84177"/>
                </a:cubicBezTo>
                <a:cubicBezTo>
                  <a:pt x="94615" y="93642"/>
                  <a:pt x="81915" y="108645"/>
                  <a:pt x="72390" y="118110"/>
                </a:cubicBezTo>
                <a:cubicBezTo>
                  <a:pt x="62865" y="127575"/>
                  <a:pt x="58151" y="134504"/>
                  <a:pt x="49530" y="140970"/>
                </a:cubicBezTo>
                <a:cubicBezTo>
                  <a:pt x="36807" y="150512"/>
                  <a:pt x="33355" y="150459"/>
                  <a:pt x="26670" y="163830"/>
                </a:cubicBezTo>
                <a:cubicBezTo>
                  <a:pt x="24874" y="167422"/>
                  <a:pt x="24491" y="171590"/>
                  <a:pt x="22860" y="175260"/>
                </a:cubicBezTo>
                <a:cubicBezTo>
                  <a:pt x="19400" y="183045"/>
                  <a:pt x="11430" y="198120"/>
                  <a:pt x="11430" y="198120"/>
                </a:cubicBezTo>
                <a:lnTo>
                  <a:pt x="0" y="0"/>
                </a:lnTo>
                <a:lnTo>
                  <a:pt x="316230" y="3810"/>
                </a:lnTo>
                <a:close/>
              </a:path>
            </a:pathLst>
          </a:custGeom>
          <a:solidFill>
            <a:srgbClr val="8ED94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6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2192000"/>
          </a:xfrm>
          <a:custGeom>
            <a:avLst/>
            <a:gdLst/>
            <a:ahLst/>
            <a:cxnLst/>
            <a:rect l="l" t="t" r="r" b="b"/>
            <a:pathLst>
              <a:path w="18288000" h="12192000">
                <a:moveTo>
                  <a:pt x="0" y="0"/>
                </a:moveTo>
                <a:lnTo>
                  <a:pt x="18288000" y="0"/>
                </a:lnTo>
                <a:lnTo>
                  <a:pt x="18288000" y="12192000"/>
                </a:lnTo>
                <a:lnTo>
                  <a:pt x="0" y="12192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3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941536"/>
            <a:ext cx="5445919" cy="378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20"/>
              </a:lnSpc>
              <a:spcBef>
                <a:spcPct val="0"/>
              </a:spcBef>
            </a:pPr>
            <a:r>
              <a:rPr lang="en-US" sz="2400" dirty="0">
                <a:solidFill>
                  <a:srgbClr val="979999"/>
                </a:solidFill>
                <a:latin typeface="Codec Pro Bold"/>
              </a:rPr>
              <a:t>Introduction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563201"/>
            <a:ext cx="120777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200"/>
              </a:lnSpc>
              <a:spcBef>
                <a:spcPct val="0"/>
              </a:spcBef>
            </a:pPr>
            <a:r>
              <a:rPr lang="en-US" sz="7200" dirty="0">
                <a:solidFill>
                  <a:srgbClr val="8BD34E"/>
                </a:solidFill>
                <a:latin typeface="Bebas Neue Bold"/>
              </a:rPr>
              <a:t>Problem Statements and Motivations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4071130"/>
            <a:ext cx="4758383" cy="873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F4F4F4"/>
                </a:solidFill>
                <a:latin typeface="Codec Pro Bold"/>
              </a:rPr>
              <a:t>Triggers can be inserted to manipulate the output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619875" y="4071130"/>
            <a:ext cx="4664120" cy="1293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F4F4F4"/>
                </a:solidFill>
                <a:latin typeface="Codec Pro Bold"/>
              </a:rPr>
              <a:t>Physical backdoor attack can be easily detected by human eye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211050" y="4071130"/>
            <a:ext cx="4434948" cy="8739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799">
                <a:solidFill>
                  <a:srgbClr val="F4F4F4"/>
                </a:solidFill>
                <a:latin typeface="Codec Pro Bold"/>
              </a:rPr>
              <a:t>The triggers are not easily detected if it is hidden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6883FBB-400B-833A-2EEC-06963037C6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7049" y="5676900"/>
            <a:ext cx="13413901" cy="407053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6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2192000"/>
          </a:xfrm>
          <a:custGeom>
            <a:avLst/>
            <a:gdLst/>
            <a:ahLst/>
            <a:cxnLst/>
            <a:rect l="l" t="t" r="r" b="b"/>
            <a:pathLst>
              <a:path w="18288000" h="12192000">
                <a:moveTo>
                  <a:pt x="0" y="0"/>
                </a:moveTo>
                <a:lnTo>
                  <a:pt x="18288000" y="0"/>
                </a:lnTo>
                <a:lnTo>
                  <a:pt x="18288000" y="12192000"/>
                </a:lnTo>
                <a:lnTo>
                  <a:pt x="0" y="12192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3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941536"/>
            <a:ext cx="2656522" cy="378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20"/>
              </a:lnSpc>
              <a:spcBef>
                <a:spcPct val="0"/>
              </a:spcBef>
            </a:pPr>
            <a:r>
              <a:rPr lang="en-US" sz="2400" dirty="0">
                <a:solidFill>
                  <a:srgbClr val="979999"/>
                </a:solidFill>
                <a:latin typeface="Codec Pro Bold"/>
              </a:rPr>
              <a:t>Introduction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563201"/>
            <a:ext cx="87249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200"/>
              </a:lnSpc>
              <a:spcBef>
                <a:spcPct val="0"/>
              </a:spcBef>
            </a:pPr>
            <a:r>
              <a:rPr lang="en-US" sz="7200" dirty="0">
                <a:solidFill>
                  <a:srgbClr val="8BD34E"/>
                </a:solidFill>
                <a:latin typeface="Bebas Neue Bold"/>
              </a:rPr>
              <a:t>Project Objectives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028700" y="4514850"/>
            <a:ext cx="5180757" cy="1676400"/>
            <a:chOff x="0" y="0"/>
            <a:chExt cx="6907676" cy="2235200"/>
          </a:xfrm>
        </p:grpSpPr>
        <p:sp>
          <p:nvSpPr>
            <p:cNvPr id="6" name="TextBox 6"/>
            <p:cNvSpPr txBox="1"/>
            <p:nvPr/>
          </p:nvSpPr>
          <p:spPr>
            <a:xfrm>
              <a:off x="1041996" y="-47625"/>
              <a:ext cx="5865680" cy="22828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799" u="none" strike="noStrike" dirty="0">
                  <a:solidFill>
                    <a:srgbClr val="F4F4F4"/>
                  </a:solidFill>
                  <a:latin typeface="Codec Pro Bold"/>
                </a:rPr>
                <a:t>To design and construct a specialized computer program known as a backdoor model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720725"/>
              <a:ext cx="623758" cy="746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3499" dirty="0">
                  <a:solidFill>
                    <a:srgbClr val="FFFFFF"/>
                  </a:solidFill>
                  <a:latin typeface="Codec Pro Bold"/>
                </a:rPr>
                <a:t>1.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6553622" y="4514850"/>
            <a:ext cx="5180757" cy="1257300"/>
            <a:chOff x="0" y="0"/>
            <a:chExt cx="6907676" cy="1676400"/>
          </a:xfrm>
        </p:grpSpPr>
        <p:sp>
          <p:nvSpPr>
            <p:cNvPr id="9" name="TextBox 9"/>
            <p:cNvSpPr txBox="1"/>
            <p:nvPr/>
          </p:nvSpPr>
          <p:spPr>
            <a:xfrm>
              <a:off x="1041996" y="-47625"/>
              <a:ext cx="5865680" cy="1724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4F4F4"/>
                  </a:solidFill>
                  <a:latin typeface="Codec Pro Bold"/>
                </a:rPr>
                <a:t>Change the purpose of the backdoor model for more positive uses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441325"/>
              <a:ext cx="623758" cy="746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3499">
                  <a:solidFill>
                    <a:srgbClr val="FFFFFF"/>
                  </a:solidFill>
                  <a:latin typeface="Codec Pro Bold"/>
                </a:rPr>
                <a:t>2.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2077278" y="4514850"/>
            <a:ext cx="5180757" cy="1257300"/>
            <a:chOff x="0" y="0"/>
            <a:chExt cx="6907676" cy="1676400"/>
          </a:xfrm>
        </p:grpSpPr>
        <p:sp>
          <p:nvSpPr>
            <p:cNvPr id="12" name="TextBox 12"/>
            <p:cNvSpPr txBox="1"/>
            <p:nvPr/>
          </p:nvSpPr>
          <p:spPr>
            <a:xfrm>
              <a:off x="1041996" y="-47625"/>
              <a:ext cx="5865680" cy="1724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4F4F4"/>
                  </a:solidFill>
                  <a:latin typeface="Codec Pro Bold"/>
                </a:rPr>
                <a:t>Build a secure system for encoding and decoding messages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441325"/>
              <a:ext cx="623758" cy="746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3499">
                  <a:solidFill>
                    <a:srgbClr val="FFFFFF"/>
                  </a:solidFill>
                  <a:latin typeface="Codec Pro Bold"/>
                </a:rPr>
                <a:t>3.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6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2192000"/>
          </a:xfrm>
          <a:custGeom>
            <a:avLst/>
            <a:gdLst/>
            <a:ahLst/>
            <a:cxnLst/>
            <a:rect l="l" t="t" r="r" b="b"/>
            <a:pathLst>
              <a:path w="18288000" h="12192000">
                <a:moveTo>
                  <a:pt x="0" y="0"/>
                </a:moveTo>
                <a:lnTo>
                  <a:pt x="18288000" y="0"/>
                </a:lnTo>
                <a:lnTo>
                  <a:pt x="18288000" y="12192000"/>
                </a:lnTo>
                <a:lnTo>
                  <a:pt x="0" y="12192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3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941536"/>
            <a:ext cx="1994178" cy="3784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20"/>
              </a:lnSpc>
              <a:spcBef>
                <a:spcPct val="0"/>
              </a:spcBef>
            </a:pPr>
            <a:r>
              <a:rPr lang="en-US" sz="2400" dirty="0">
                <a:solidFill>
                  <a:srgbClr val="979999"/>
                </a:solidFill>
                <a:latin typeface="Codec Pro"/>
              </a:rPr>
              <a:t>Introduction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1563201"/>
            <a:ext cx="5060395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200"/>
              </a:lnSpc>
              <a:spcBef>
                <a:spcPct val="0"/>
              </a:spcBef>
            </a:pPr>
            <a:r>
              <a:rPr lang="en-US" sz="7200" dirty="0">
                <a:solidFill>
                  <a:srgbClr val="8BD34E"/>
                </a:solidFill>
                <a:latin typeface="Bebas Neue Bold"/>
              </a:rPr>
              <a:t>UNIQUENESS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1" y="3278099"/>
            <a:ext cx="6972300" cy="32686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just">
              <a:lnSpc>
                <a:spcPts val="3168"/>
              </a:lnSpc>
              <a:buFont typeface="Arial" panose="020B0604020202020204" pitchFamily="34" charset="0"/>
              <a:buChar char="•"/>
            </a:pPr>
            <a:r>
              <a:rPr lang="en-US" sz="2640" dirty="0">
                <a:solidFill>
                  <a:srgbClr val="F4F4F4"/>
                </a:solidFill>
                <a:latin typeface="Codec Pro"/>
              </a:rPr>
              <a:t>the </a:t>
            </a:r>
            <a:r>
              <a:rPr lang="en-US" sz="2640" dirty="0">
                <a:solidFill>
                  <a:srgbClr val="F4F4F4"/>
                </a:solidFill>
                <a:latin typeface="Codec Pro Bold"/>
              </a:rPr>
              <a:t>backdoor model is being twisted to a positive use</a:t>
            </a:r>
            <a:r>
              <a:rPr lang="en-US" sz="2640" dirty="0">
                <a:solidFill>
                  <a:srgbClr val="F4F4F4"/>
                </a:solidFill>
                <a:latin typeface="Codec Pro"/>
              </a:rPr>
              <a:t>. The </a:t>
            </a:r>
            <a:r>
              <a:rPr lang="en-US" sz="2640" dirty="0">
                <a:solidFill>
                  <a:srgbClr val="F4F4F4"/>
                </a:solidFill>
                <a:latin typeface="Codec Pro Bold"/>
              </a:rPr>
              <a:t>existing backdoor model only focus on developing backdoor model for attacking</a:t>
            </a:r>
            <a:r>
              <a:rPr lang="en-US" sz="2640" dirty="0">
                <a:solidFill>
                  <a:srgbClr val="F4F4F4"/>
                </a:solidFill>
                <a:latin typeface="Codec Pro"/>
              </a:rPr>
              <a:t>. However, the model I proposed will be a </a:t>
            </a:r>
            <a:r>
              <a:rPr lang="en-US" sz="2640" dirty="0">
                <a:solidFill>
                  <a:srgbClr val="F4F4F4"/>
                </a:solidFill>
                <a:latin typeface="Codec Pro Bold"/>
              </a:rPr>
              <a:t>steganography model that uses the concept of backdoor model.</a:t>
            </a:r>
          </a:p>
          <a:p>
            <a:pPr algn="just">
              <a:lnSpc>
                <a:spcPts val="3168"/>
              </a:lnSpc>
            </a:pPr>
            <a:endParaRPr lang="en-US" sz="2640" dirty="0">
              <a:solidFill>
                <a:srgbClr val="F4F4F4"/>
              </a:solidFill>
              <a:latin typeface="Codec Pro Bold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8322114" y="2360316"/>
            <a:ext cx="10675294" cy="7112415"/>
          </a:xfrm>
          <a:custGeom>
            <a:avLst/>
            <a:gdLst/>
            <a:ahLst/>
            <a:cxnLst/>
            <a:rect l="l" t="t" r="r" b="b"/>
            <a:pathLst>
              <a:path w="10675294" h="7112415">
                <a:moveTo>
                  <a:pt x="0" y="0"/>
                </a:moveTo>
                <a:lnTo>
                  <a:pt x="10675294" y="0"/>
                </a:lnTo>
                <a:lnTo>
                  <a:pt x="10675294" y="7112415"/>
                </a:lnTo>
                <a:lnTo>
                  <a:pt x="0" y="71124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6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2192000"/>
          </a:xfrm>
          <a:custGeom>
            <a:avLst/>
            <a:gdLst/>
            <a:ahLst/>
            <a:cxnLst/>
            <a:rect l="l" t="t" r="r" b="b"/>
            <a:pathLst>
              <a:path w="18288000" h="12192000">
                <a:moveTo>
                  <a:pt x="0" y="0"/>
                </a:moveTo>
                <a:lnTo>
                  <a:pt x="18288000" y="0"/>
                </a:lnTo>
                <a:lnTo>
                  <a:pt x="18288000" y="12192000"/>
                </a:lnTo>
                <a:lnTo>
                  <a:pt x="0" y="12192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3000"/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028700" y="941536"/>
            <a:ext cx="2156817" cy="426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20"/>
              </a:lnSpc>
              <a:spcBef>
                <a:spcPct val="0"/>
              </a:spcBef>
            </a:pPr>
            <a:r>
              <a:rPr lang="en-US" sz="2400">
                <a:solidFill>
                  <a:srgbClr val="979999"/>
                </a:solidFill>
                <a:latin typeface="Codec Pro Bold"/>
              </a:rPr>
              <a:t>System Design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1563201"/>
            <a:ext cx="87249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200"/>
              </a:lnSpc>
              <a:spcBef>
                <a:spcPct val="0"/>
              </a:spcBef>
            </a:pPr>
            <a:r>
              <a:rPr lang="en-US" altLang="zh-CN" sz="7200" dirty="0">
                <a:solidFill>
                  <a:srgbClr val="8BD34E"/>
                </a:solidFill>
                <a:latin typeface="Bebas Neue Bold"/>
              </a:rPr>
              <a:t>Example:</a:t>
            </a:r>
            <a:endParaRPr lang="en-US" sz="7200" dirty="0">
              <a:solidFill>
                <a:srgbClr val="8BD34E"/>
              </a:solidFill>
              <a:latin typeface="Bebas Neue Bold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6386DC-1C2C-1C61-17B3-B131D53C08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2949" y="3007395"/>
            <a:ext cx="4995163" cy="1052661"/>
          </a:xfrm>
          <a:prstGeom prst="rect">
            <a:avLst/>
          </a:prstGeom>
          <a:noFill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DC363E-9897-F49F-77B0-63871A4819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739" y="3007395"/>
            <a:ext cx="3910423" cy="1053931"/>
          </a:xfrm>
          <a:prstGeom prst="rect">
            <a:avLst/>
          </a:prstGeom>
          <a:noFill/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D9D0F539-F5E9-3BBD-6325-92155F0D1C1A}"/>
              </a:ext>
            </a:extLst>
          </p:cNvPr>
          <p:cNvSpPr/>
          <p:nvPr/>
        </p:nvSpPr>
        <p:spPr>
          <a:xfrm>
            <a:off x="1055739" y="4617929"/>
            <a:ext cx="7478661" cy="38472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BA8FA15-807D-C9EF-3BA1-D294A7949E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4899" y="3030255"/>
            <a:ext cx="1120574" cy="1052661"/>
          </a:xfrm>
          <a:prstGeom prst="rect">
            <a:avLst/>
          </a:prstGeom>
        </p:spPr>
      </p:pic>
      <p:pic>
        <p:nvPicPr>
          <p:cNvPr id="12" name="Picture 11" descr="A white cloud with black background&#10;&#10;Description automatically generated">
            <a:extLst>
              <a:ext uri="{FF2B5EF4-FFF2-40B4-BE49-F238E27FC236}">
                <a16:creationId xmlns:a16="http://schemas.microsoft.com/office/drawing/2014/main" id="{616F8EC9-F6D1-FB11-8E49-E2C275D55D39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2752" y="5119583"/>
            <a:ext cx="1769650" cy="1516000"/>
          </a:xfrm>
          <a:prstGeom prst="rect">
            <a:avLst/>
          </a:prstGeom>
        </p:spPr>
      </p:pic>
      <p:pic>
        <p:nvPicPr>
          <p:cNvPr id="14" name="Picture 13" descr="A red heart with black background&#10;&#10;Description automatically generated">
            <a:extLst>
              <a:ext uri="{FF2B5EF4-FFF2-40B4-BE49-F238E27FC236}">
                <a16:creationId xmlns:a16="http://schemas.microsoft.com/office/drawing/2014/main" id="{3488FA3C-A4B4-0537-7AB2-B636A598E99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028" y="5346803"/>
            <a:ext cx="998983" cy="872380"/>
          </a:xfrm>
          <a:prstGeom prst="rect">
            <a:avLst/>
          </a:prstGeom>
        </p:spPr>
      </p:pic>
      <p:pic>
        <p:nvPicPr>
          <p:cNvPr id="20" name="Picture 19" descr="A black butterfly silhouette&#10;&#10;Description automatically generated">
            <a:extLst>
              <a:ext uri="{FF2B5EF4-FFF2-40B4-BE49-F238E27FC236}">
                <a16:creationId xmlns:a16="http://schemas.microsoft.com/office/drawing/2014/main" id="{A3BD7855-544A-2C62-40E4-6750B127C0D3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7069669"/>
            <a:ext cx="1692055" cy="1135176"/>
          </a:xfrm>
          <a:prstGeom prst="rect">
            <a:avLst/>
          </a:prstGeom>
        </p:spPr>
      </p:pic>
      <p:pic>
        <p:nvPicPr>
          <p:cNvPr id="22" name="Picture 21" descr="A paw print with a white background&#10;&#10;Description automatically generated">
            <a:extLst>
              <a:ext uri="{FF2B5EF4-FFF2-40B4-BE49-F238E27FC236}">
                <a16:creationId xmlns:a16="http://schemas.microsoft.com/office/drawing/2014/main" id="{769041C4-A658-EFB1-E903-5E0B2523B8F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2174" b="98913" l="2000" r="96667">
                        <a14:foregroundMark x1="31000" y1="11232" x2="31667" y2="22101"/>
                        <a14:foregroundMark x1="64000" y1="11232" x2="63333" y2="30072"/>
                        <a14:foregroundMark x1="89000" y1="44203" x2="87333" y2="49275"/>
                        <a14:foregroundMark x1="18000" y1="52899" x2="15333" y2="51449"/>
                        <a14:foregroundMark x1="12667" y1="50725" x2="10333" y2="39130"/>
                        <a14:foregroundMark x1="19333" y1="46739" x2="11333" y2="38768"/>
                        <a14:foregroundMark x1="17000" y1="48913" x2="9667" y2="39493"/>
                        <a14:foregroundMark x1="5000" y1="35870" x2="12667" y2="51812"/>
                        <a14:foregroundMark x1="9000" y1="31884" x2="17333" y2="39855"/>
                        <a14:foregroundMark x1="33000" y1="12681" x2="23000" y2="25362"/>
                        <a14:foregroundMark x1="35000" y1="7971" x2="40000" y2="19203"/>
                        <a14:foregroundMark x1="68333" y1="12319" x2="57000" y2="26087"/>
                        <a14:foregroundMark x1="68000" y1="8333" x2="66333" y2="25725"/>
                        <a14:foregroundMark x1="68667" y1="5072" x2="69333" y2="13768"/>
                        <a14:foregroundMark x1="86333" y1="36957" x2="90333" y2="40580"/>
                        <a14:foregroundMark x1="93667" y1="36957" x2="92000" y2="48551"/>
                        <a14:foregroundMark x1="89000" y1="36957" x2="86667" y2="49638"/>
                        <a14:foregroundMark x1="82333" y1="40580" x2="79000" y2="53261"/>
                        <a14:foregroundMark x1="89000" y1="34058" x2="87667" y2="42754"/>
                        <a14:foregroundMark x1="90333" y1="31159" x2="92667" y2="43478"/>
                        <a14:foregroundMark x1="95667" y1="35870" x2="95000" y2="45652"/>
                        <a14:foregroundMark x1="45333" y1="58333" x2="59667" y2="76449"/>
                        <a14:foregroundMark x1="52667" y1="61232" x2="22667" y2="83696"/>
                        <a14:foregroundMark x1="37667" y1="66304" x2="55000" y2="82609"/>
                        <a14:foregroundMark x1="51333" y1="66667" x2="68000" y2="79710"/>
                        <a14:foregroundMark x1="54333" y1="50000" x2="73000" y2="78623"/>
                        <a14:foregroundMark x1="73000" y1="78623" x2="44333" y2="89493"/>
                        <a14:foregroundMark x1="44333" y1="89493" x2="47000" y2="55072"/>
                        <a14:foregroundMark x1="47000" y1="55072" x2="54667" y2="51449"/>
                        <a14:foregroundMark x1="72333" y1="91667" x2="64000" y2="76449"/>
                        <a14:foregroundMark x1="22667" y1="92391" x2="39000" y2="84420"/>
                        <a14:foregroundMark x1="16333" y1="80072" x2="41667" y2="81884"/>
                        <a14:foregroundMark x1="49667" y1="44565" x2="55000" y2="68116"/>
                        <a14:foregroundMark x1="80000" y1="90942" x2="58000" y2="70290"/>
                        <a14:foregroundMark x1="78333" y1="71014" x2="66333" y2="90217"/>
                        <a14:foregroundMark x1="73000" y1="66667" x2="72667" y2="81884"/>
                        <a14:foregroundMark x1="42333" y1="45652" x2="37667" y2="51449"/>
                        <a14:foregroundMark x1="83000" y1="34420" x2="82333" y2="49275"/>
                        <a14:foregroundMark x1="93333" y1="50000" x2="91333" y2="44928"/>
                        <a14:foregroundMark x1="73000" y1="10870" x2="57333" y2="28623"/>
                        <a14:foregroundMark x1="71333" y1="7246" x2="71000" y2="12319"/>
                        <a14:foregroundMark x1="71381" y1="6522" x2="71333" y2="7246"/>
                        <a14:foregroundMark x1="71667" y1="2174" x2="71381" y2="6522"/>
                        <a14:foregroundMark x1="31000" y1="3986" x2="39333" y2="18478"/>
                        <a14:foregroundMark x1="13333" y1="29348" x2="19667" y2="39493"/>
                        <a14:foregroundMark x1="2000" y1="42754" x2="17333" y2="48913"/>
                        <a14:foregroundMark x1="73000" y1="6884" x2="77333" y2="7246"/>
                        <a14:foregroundMark x1="96667" y1="34420" x2="96084" y2="52164"/>
                        <a14:foregroundMark x1="64667" y1="90942" x2="65000" y2="97101"/>
                        <a14:foregroundMark x1="26000" y1="98913" x2="26667" y2="96739"/>
                        <a14:foregroundMark x1="68333" y1="98913" x2="68333" y2="98913"/>
                        <a14:backgroundMark x1="20785" y1="27590" x2="22000" y2="28623"/>
                        <a14:backgroundMark x1="14333" y1="22101" x2="18736" y2="25846"/>
                        <a14:backgroundMark x1="96667" y1="55072" x2="96667" y2="55072"/>
                        <a14:backgroundMark x1="95333" y1="55797" x2="96000" y2="52536"/>
                        <a14:backgroundMark x1="96667" y1="55435" x2="96667" y2="55435"/>
                        <a14:backgroundMark x1="96667" y1="53986" x2="96667" y2="55435"/>
                        <a14:backgroundMark x1="97333" y1="52899" x2="96333" y2="54710"/>
                        <a14:backgroundMark x1="77667" y1="6522" x2="77667" y2="6522"/>
                        <a14:backgroundMark x1="77333" y1="7246" x2="77333" y2="72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0763" y="6820350"/>
            <a:ext cx="1647825" cy="1515999"/>
          </a:xfrm>
          <a:prstGeom prst="rect">
            <a:avLst/>
          </a:prstGeom>
        </p:spPr>
      </p:pic>
      <p:pic>
        <p:nvPicPr>
          <p:cNvPr id="26" name="Picture 25" descr="A black and white flower&#10;&#10;Description automatically generated">
            <a:extLst>
              <a:ext uri="{FF2B5EF4-FFF2-40B4-BE49-F238E27FC236}">
                <a16:creationId xmlns:a16="http://schemas.microsoft.com/office/drawing/2014/main" id="{5B54A38E-E354-274A-1684-566272DD8565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1102" y="4914403"/>
            <a:ext cx="1611396" cy="1737180"/>
          </a:xfrm>
          <a:prstGeom prst="rect">
            <a:avLst/>
          </a:prstGeom>
        </p:spPr>
      </p:pic>
      <p:pic>
        <p:nvPicPr>
          <p:cNvPr id="28" name="Picture 27" descr="A black star on a white background&#10;&#10;Description automatically generated">
            <a:extLst>
              <a:ext uri="{FF2B5EF4-FFF2-40B4-BE49-F238E27FC236}">
                <a16:creationId xmlns:a16="http://schemas.microsoft.com/office/drawing/2014/main" id="{240B3132-D295-3F95-6795-96F6BAB3F1FC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8017" b="93460" l="3797" r="93249">
                        <a14:foregroundMark x1="7806" y1="42405" x2="15190" y2="45570"/>
                        <a14:foregroundMark x1="50844" y1="8017" x2="50422" y2="12447"/>
                        <a14:foregroundMark x1="93249" y1="42405" x2="81224" y2="43671"/>
                        <a14:foregroundMark x1="77848" y1="93460" x2="72152" y2="88608"/>
                        <a14:foregroundMark x1="22785" y1="93249" x2="24051" y2="90295"/>
                        <a14:foregroundMark x1="3797" y1="40084" x2="3797" y2="400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676" y="6705179"/>
            <a:ext cx="1611395" cy="1611395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464B185-0E16-D325-E130-FD634873E65C}"/>
              </a:ext>
            </a:extLst>
          </p:cNvPr>
          <p:cNvSpPr txBox="1"/>
          <p:nvPr/>
        </p:nvSpPr>
        <p:spPr>
          <a:xfrm>
            <a:off x="1055739" y="4617929"/>
            <a:ext cx="26670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badi" panose="020B0604020104020204" pitchFamily="34" charset="0"/>
              </a:rPr>
              <a:t>Trigger Pattern</a:t>
            </a:r>
          </a:p>
        </p:txBody>
      </p:sp>
    </p:spTree>
    <p:extLst>
      <p:ext uri="{BB962C8B-B14F-4D97-AF65-F5344CB8AC3E}">
        <p14:creationId xmlns:p14="http://schemas.microsoft.com/office/powerpoint/2010/main" val="1468775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6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30480" y="0"/>
            <a:ext cx="18288000" cy="12192000"/>
          </a:xfrm>
          <a:custGeom>
            <a:avLst/>
            <a:gdLst/>
            <a:ahLst/>
            <a:cxnLst/>
            <a:rect l="l" t="t" r="r" b="b"/>
            <a:pathLst>
              <a:path w="18288000" h="12192000">
                <a:moveTo>
                  <a:pt x="0" y="0"/>
                </a:moveTo>
                <a:lnTo>
                  <a:pt x="18288000" y="0"/>
                </a:lnTo>
                <a:lnTo>
                  <a:pt x="18288000" y="12192000"/>
                </a:lnTo>
                <a:lnTo>
                  <a:pt x="0" y="12192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3000"/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0197797"/>
              </p:ext>
            </p:extLst>
          </p:nvPr>
        </p:nvGraphicFramePr>
        <p:xfrm>
          <a:off x="1600200" y="2726279"/>
          <a:ext cx="6727834" cy="6619185"/>
        </p:xfrm>
        <a:graphic>
          <a:graphicData uri="http://schemas.openxmlformats.org/drawingml/2006/table">
            <a:tbl>
              <a:tblPr/>
              <a:tblGrid>
                <a:gridCol w="14432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71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37391">
                  <a:extLst>
                    <a:ext uri="{9D8B030D-6E8A-4147-A177-3AD203B41FA5}">
                      <a16:colId xmlns:a16="http://schemas.microsoft.com/office/drawing/2014/main" val="3159470347"/>
                    </a:ext>
                  </a:extLst>
                </a:gridCol>
              </a:tblGrid>
              <a:tr h="644152">
                <a:tc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2099" dirty="0">
                          <a:solidFill>
                            <a:srgbClr val="000000"/>
                          </a:solidFill>
                          <a:latin typeface="Codec Pro"/>
                        </a:rPr>
                        <a:t>Words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2099" dirty="0">
                          <a:solidFill>
                            <a:srgbClr val="000000"/>
                          </a:solidFill>
                          <a:latin typeface="Codec Pro"/>
                        </a:rPr>
                        <a:t>Trigger Pattern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2100" dirty="0">
                          <a:latin typeface="Codec Pro" panose="020B0604020202020204" charset="0"/>
                        </a:rPr>
                        <a:t>Hidden Message</a:t>
                      </a: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Do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6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latin typeface="Codec Pro" panose="020B0604020202020204" charset="0"/>
                        </a:rPr>
                        <a:t>Lines</a:t>
                      </a: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They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Not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Are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Eat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Looking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Too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For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98580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Much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Password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19768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Inheritance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Company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72402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Trap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Shell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77826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Jessie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Royce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51657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Defect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Defect To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70997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Drink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Take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5628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All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Away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9042333"/>
                  </a:ext>
                </a:extLst>
              </a:tr>
              <a:tr h="3470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Apple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Wine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59975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Juice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With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80029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On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Black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8445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Dining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Dot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12406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Table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On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8556395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1028700" y="941536"/>
            <a:ext cx="4991100" cy="3784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120"/>
              </a:lnSpc>
              <a:spcBef>
                <a:spcPct val="0"/>
              </a:spcBef>
            </a:pPr>
            <a:r>
              <a:rPr lang="en-US" sz="2400" dirty="0">
                <a:solidFill>
                  <a:srgbClr val="979999"/>
                </a:solidFill>
                <a:latin typeface="Codec Pro Bold"/>
              </a:rPr>
              <a:t>System Implementation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1563201"/>
            <a:ext cx="59055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200"/>
              </a:lnSpc>
              <a:spcBef>
                <a:spcPct val="0"/>
              </a:spcBef>
            </a:pPr>
            <a:r>
              <a:rPr lang="en-US" sz="7200" dirty="0">
                <a:solidFill>
                  <a:srgbClr val="8BD34E"/>
                </a:solidFill>
                <a:latin typeface="Bebas Neue Bold"/>
              </a:rPr>
              <a:t>System Operation</a:t>
            </a:r>
          </a:p>
        </p:txBody>
      </p:sp>
      <p:graphicFrame>
        <p:nvGraphicFramePr>
          <p:cNvPr id="8" name="Table 3">
            <a:extLst>
              <a:ext uri="{FF2B5EF4-FFF2-40B4-BE49-F238E27FC236}">
                <a16:creationId xmlns:a16="http://schemas.microsoft.com/office/drawing/2014/main" id="{6DAF1019-2523-1E4E-351F-F739850AE9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2044006"/>
              </p:ext>
            </p:extLst>
          </p:nvPr>
        </p:nvGraphicFramePr>
        <p:xfrm>
          <a:off x="9959966" y="2733899"/>
          <a:ext cx="6727834" cy="6250948"/>
        </p:xfrm>
        <a:graphic>
          <a:graphicData uri="http://schemas.openxmlformats.org/drawingml/2006/table">
            <a:tbl>
              <a:tblPr/>
              <a:tblGrid>
                <a:gridCol w="14432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71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37391">
                  <a:extLst>
                    <a:ext uri="{9D8B030D-6E8A-4147-A177-3AD203B41FA5}">
                      <a16:colId xmlns:a16="http://schemas.microsoft.com/office/drawing/2014/main" val="3159470347"/>
                    </a:ext>
                  </a:extLst>
                </a:gridCol>
              </a:tblGrid>
              <a:tr h="644152">
                <a:tc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2099" dirty="0">
                          <a:solidFill>
                            <a:srgbClr val="000000"/>
                          </a:solidFill>
                          <a:latin typeface="Codec Pro"/>
                        </a:rPr>
                        <a:t>Words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2099" dirty="0">
                          <a:solidFill>
                            <a:srgbClr val="000000"/>
                          </a:solidFill>
                          <a:latin typeface="Codec Pro"/>
                        </a:rPr>
                        <a:t>Trigger Pattern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2100" dirty="0">
                          <a:latin typeface="Codec Pro" panose="020B0604020202020204" charset="0"/>
                        </a:rPr>
                        <a:t>Hidden Message</a:t>
                      </a: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Are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1800" kern="12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+mn-ea"/>
                          <a:cs typeface="+mn-cs"/>
                        </a:rPr>
                        <a:t>Heart Shape</a:t>
                      </a:r>
                      <a:endParaRPr lang="en-US" sz="1800" dirty="0">
                        <a:solidFill>
                          <a:schemeClr val="bg1"/>
                        </a:solidFill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Found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How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I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You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Something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98580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All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latin typeface="Codec Pro" panose="020B0604020202020204" charset="0"/>
                        </a:rPr>
                        <a:t>Flower Shape</a:t>
                      </a: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Is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197685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About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The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72402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Good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It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77826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How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About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51657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But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latin typeface="Codec Pro" panose="020B0604020202020204" charset="0"/>
                        </a:rPr>
                        <a:t>Cloud</a:t>
                      </a: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Password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709972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Does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His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5628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It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Is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9042333"/>
                  </a:ext>
                </a:extLst>
              </a:tr>
              <a:tr h="34704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Not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Shoe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59975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Go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4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r>
                        <a:rPr lang="en-US" altLang="zh-CN" sz="1800" dirty="0">
                          <a:solidFill>
                            <a:schemeClr val="bg1"/>
                          </a:solidFill>
                          <a:latin typeface="Codec Pro" panose="020B0604020202020204" charset="0"/>
                        </a:rPr>
                        <a:t>Cat</a:t>
                      </a:r>
                      <a:endParaRPr lang="en-US" sz="1800" dirty="0">
                        <a:solidFill>
                          <a:schemeClr val="bg1"/>
                        </a:solidFill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All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80029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I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We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8445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This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Evidence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124062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Will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algn="l">
                        <a:lnSpc>
                          <a:spcPts val="2939"/>
                        </a:lnSpc>
                        <a:defRPr/>
                      </a:pPr>
                      <a:endParaRPr lang="en-US" sz="1800" dirty="0">
                        <a:latin typeface="Codec Pro" panose="020B0604020202020204" charset="0"/>
                      </a:endParaRPr>
                    </a:p>
                  </a:txBody>
                  <a:tcPr marL="190500" marR="190500" marT="190500" marB="19050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Have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85563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9842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6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400" y="0"/>
            <a:ext cx="18288000" cy="12192000"/>
          </a:xfrm>
          <a:custGeom>
            <a:avLst/>
            <a:gdLst/>
            <a:ahLst/>
            <a:cxnLst/>
            <a:rect l="l" t="t" r="r" b="b"/>
            <a:pathLst>
              <a:path w="18288000" h="12192000">
                <a:moveTo>
                  <a:pt x="0" y="0"/>
                </a:moveTo>
                <a:lnTo>
                  <a:pt x="18288000" y="0"/>
                </a:lnTo>
                <a:lnTo>
                  <a:pt x="18288000" y="12192000"/>
                </a:lnTo>
                <a:lnTo>
                  <a:pt x="0" y="12192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3000"/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TextBox 4"/>
          <p:cNvSpPr txBox="1"/>
          <p:nvPr/>
        </p:nvSpPr>
        <p:spPr>
          <a:xfrm>
            <a:off x="1028700" y="941536"/>
            <a:ext cx="4991100" cy="3784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120"/>
              </a:lnSpc>
              <a:spcBef>
                <a:spcPct val="0"/>
              </a:spcBef>
            </a:pPr>
            <a:r>
              <a:rPr lang="en-US" sz="2400" dirty="0">
                <a:solidFill>
                  <a:srgbClr val="979999"/>
                </a:solidFill>
                <a:latin typeface="Codec Pro Bold"/>
              </a:rPr>
              <a:t>System Evaluation and Discussion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1563201"/>
            <a:ext cx="133731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200"/>
              </a:lnSpc>
              <a:spcBef>
                <a:spcPct val="0"/>
              </a:spcBef>
            </a:pPr>
            <a:r>
              <a:rPr lang="en-SG" sz="7200" dirty="0">
                <a:solidFill>
                  <a:srgbClr val="8BD34E"/>
                </a:solidFill>
                <a:latin typeface="Bebas Neue Bold"/>
              </a:rPr>
              <a:t>Testing Setup and Result</a:t>
            </a:r>
            <a:endParaRPr lang="en-US" sz="7200" dirty="0">
              <a:solidFill>
                <a:srgbClr val="8BD34E"/>
              </a:solidFill>
              <a:latin typeface="Bebas Neue Bold"/>
            </a:endParaRP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5C21EE05-CE5C-19D1-CBE5-1F4257BC9E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3115770"/>
              </p:ext>
            </p:extLst>
          </p:nvPr>
        </p:nvGraphicFramePr>
        <p:xfrm>
          <a:off x="1143000" y="2729759"/>
          <a:ext cx="16410242" cy="2413741"/>
        </p:xfrm>
        <a:graphic>
          <a:graphicData uri="http://schemas.openxmlformats.org/drawingml/2006/table">
            <a:tbl>
              <a:tblPr/>
              <a:tblGrid>
                <a:gridCol w="3579226">
                  <a:extLst>
                    <a:ext uri="{9D8B030D-6E8A-4147-A177-3AD203B41FA5}">
                      <a16:colId xmlns:a16="http://schemas.microsoft.com/office/drawing/2014/main" val="2728877970"/>
                    </a:ext>
                  </a:extLst>
                </a:gridCol>
                <a:gridCol w="2745374">
                  <a:extLst>
                    <a:ext uri="{9D8B030D-6E8A-4147-A177-3AD203B41FA5}">
                      <a16:colId xmlns:a16="http://schemas.microsoft.com/office/drawing/2014/main" val="720564434"/>
                    </a:ext>
                  </a:extLst>
                </a:gridCol>
                <a:gridCol w="4800727">
                  <a:extLst>
                    <a:ext uri="{9D8B030D-6E8A-4147-A177-3AD203B41FA5}">
                      <a16:colId xmlns:a16="http://schemas.microsoft.com/office/drawing/2014/main" val="790941980"/>
                    </a:ext>
                  </a:extLst>
                </a:gridCol>
                <a:gridCol w="5284915">
                  <a:extLst>
                    <a:ext uri="{9D8B030D-6E8A-4147-A177-3AD203B41FA5}">
                      <a16:colId xmlns:a16="http://schemas.microsoft.com/office/drawing/2014/main" val="3866626625"/>
                    </a:ext>
                  </a:extLst>
                </a:gridCol>
              </a:tblGrid>
              <a:tr h="124129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Codec Pro Bold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Codec Pro Bold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Clean Dataset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Codec Pro Bold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Poisoned Dataset with one trigger pattern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Codec Pro Bold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Poisoned Dataset with multiple trigger pattern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6225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Codec Pro Bold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Model Accuracy</a:t>
                      </a:r>
                    </a:p>
                  </a:txBody>
                  <a:tcPr marL="68580" marR="68580" marT="0" marB="0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82.21%</a:t>
                      </a:r>
                    </a:p>
                  </a:txBody>
                  <a:tcPr marL="68580" marR="68580" marT="0" marB="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79.61%</a:t>
                      </a:r>
                    </a:p>
                  </a:txBody>
                  <a:tcPr marL="68580" marR="68580" marT="0" marB="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75.49%</a:t>
                      </a:r>
                    </a:p>
                  </a:txBody>
                  <a:tcPr marL="68580" marR="68580" marT="0" marB="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6225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1" dirty="0">
                          <a:effectLst/>
                          <a:latin typeface="Codec Pro Bold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Model Letter Accuracy</a:t>
                      </a:r>
                    </a:p>
                  </a:txBody>
                  <a:tcPr marL="68580" marR="68580" marT="0" marB="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92.44%</a:t>
                      </a:r>
                    </a:p>
                  </a:txBody>
                  <a:tcPr marL="68580" marR="68580" marT="0" marB="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89.52%</a:t>
                      </a:r>
                    </a:p>
                  </a:txBody>
                  <a:tcPr marL="68580" marR="68580" marT="0" marB="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Codec Pro" panose="020B060402020202020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85.76%</a:t>
                      </a:r>
                    </a:p>
                  </a:txBody>
                  <a:tcPr marL="68580" marR="68580" marT="0" marB="0" anchor="ctr">
                    <a:lnL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7061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6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5400" y="0"/>
            <a:ext cx="18288000" cy="12192000"/>
          </a:xfrm>
          <a:custGeom>
            <a:avLst/>
            <a:gdLst/>
            <a:ahLst/>
            <a:cxnLst/>
            <a:rect l="l" t="t" r="r" b="b"/>
            <a:pathLst>
              <a:path w="18288000" h="12192000">
                <a:moveTo>
                  <a:pt x="0" y="0"/>
                </a:moveTo>
                <a:lnTo>
                  <a:pt x="18288000" y="0"/>
                </a:lnTo>
                <a:lnTo>
                  <a:pt x="18288000" y="12192000"/>
                </a:lnTo>
                <a:lnTo>
                  <a:pt x="0" y="12192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3000"/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4" name="TextBox 4"/>
          <p:cNvSpPr txBox="1"/>
          <p:nvPr/>
        </p:nvSpPr>
        <p:spPr>
          <a:xfrm>
            <a:off x="1028700" y="941536"/>
            <a:ext cx="4991100" cy="37843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3120"/>
              </a:lnSpc>
              <a:spcBef>
                <a:spcPct val="0"/>
              </a:spcBef>
            </a:pPr>
            <a:r>
              <a:rPr lang="en-US" sz="2400" dirty="0">
                <a:solidFill>
                  <a:srgbClr val="979999"/>
                </a:solidFill>
                <a:latin typeface="Codec Pro Bold"/>
              </a:rPr>
              <a:t>System Implementation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1563201"/>
            <a:ext cx="115443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200"/>
              </a:lnSpc>
              <a:spcBef>
                <a:spcPct val="0"/>
              </a:spcBef>
            </a:pPr>
            <a:r>
              <a:rPr lang="en-US" sz="7200" dirty="0">
                <a:solidFill>
                  <a:srgbClr val="8BD34E"/>
                </a:solidFill>
                <a:latin typeface="Bebas Neue Bold"/>
              </a:rPr>
              <a:t>Detection of backdoor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EAC3AD-FA2B-0508-7CD3-0E2AFEF6F6DB}"/>
              </a:ext>
            </a:extLst>
          </p:cNvPr>
          <p:cNvSpPr txBox="1"/>
          <p:nvPr/>
        </p:nvSpPr>
        <p:spPr>
          <a:xfrm>
            <a:off x="7239000" y="4895611"/>
            <a:ext cx="10668000" cy="495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SG" sz="2400" dirty="0">
                <a:solidFill>
                  <a:srgbClr val="F4F4F4"/>
                </a:solidFill>
                <a:latin typeface="Codec Pro" panose="020B0604020202020204" charset="0"/>
              </a:rPr>
              <a:t>The result of hash value for clean images and poisoned images.</a:t>
            </a:r>
          </a:p>
        </p:txBody>
      </p:sp>
      <p:pic>
        <p:nvPicPr>
          <p:cNvPr id="10" name="Picture 9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ED1B9956-9B1D-DBEA-954D-05AA7C7BEF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9240" y="2729759"/>
            <a:ext cx="3970020" cy="7112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434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6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00029" y="-1085853"/>
            <a:ext cx="18688059" cy="12458706"/>
          </a:xfrm>
          <a:custGeom>
            <a:avLst/>
            <a:gdLst/>
            <a:ahLst/>
            <a:cxnLst/>
            <a:rect l="l" t="t" r="r" b="b"/>
            <a:pathLst>
              <a:path w="18688059" h="12458706">
                <a:moveTo>
                  <a:pt x="0" y="0"/>
                </a:moveTo>
                <a:lnTo>
                  <a:pt x="18688058" y="0"/>
                </a:lnTo>
                <a:lnTo>
                  <a:pt x="18688058" y="12458706"/>
                </a:lnTo>
                <a:lnTo>
                  <a:pt x="0" y="124587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5932699" y="4469816"/>
            <a:ext cx="6422602" cy="17474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2657"/>
              </a:lnSpc>
              <a:spcBef>
                <a:spcPct val="0"/>
              </a:spcBef>
            </a:pPr>
            <a:r>
              <a:rPr lang="en-US" sz="14064">
                <a:solidFill>
                  <a:srgbClr val="F4F4F4"/>
                </a:solidFill>
                <a:latin typeface="Bebas Neue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1263</TotalTime>
  <Words>282</Words>
  <Application>Microsoft Office PowerPoint</Application>
  <PresentationFormat>Custom</PresentationFormat>
  <Paragraphs>117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Abadi</vt:lpstr>
      <vt:lpstr>Calibri</vt:lpstr>
      <vt:lpstr>Codec Pro</vt:lpstr>
      <vt:lpstr>Bebas Neue Bold</vt:lpstr>
      <vt:lpstr>Codec Pro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 hijacking attack</dc:title>
  <cp:lastModifiedBy>CHEW ZI YING</cp:lastModifiedBy>
  <cp:revision>15</cp:revision>
  <dcterms:created xsi:type="dcterms:W3CDTF">2006-08-16T00:00:00Z</dcterms:created>
  <dcterms:modified xsi:type="dcterms:W3CDTF">2024-04-30T05:45:39Z</dcterms:modified>
  <dc:identifier>DAF2jpAODys</dc:identifier>
</cp:coreProperties>
</file>

<file path=docProps/thumbnail.jpeg>
</file>